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y="6858000" cx="12192000"/>
  <p:notesSz cx="9283700" cy="6985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3" roundtripDataSignature="AMtx7mjCuHMwhfyMvaenty1/8Vw+0lVjk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customschemas.google.com/relationships/presentationmetadata" Target="metadata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4022937" cy="3508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5258346" y="0"/>
            <a:ext cx="4022937" cy="3508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2546350" y="873125"/>
            <a:ext cx="4191000" cy="23574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28370" y="3361532"/>
            <a:ext cx="7426960" cy="27503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6634134"/>
            <a:ext cx="4022937" cy="3508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5258346" y="6634134"/>
            <a:ext cx="4022937" cy="3508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:notes"/>
          <p:cNvSpPr txBox="1"/>
          <p:nvPr>
            <p:ph idx="1" type="body"/>
          </p:nvPr>
        </p:nvSpPr>
        <p:spPr>
          <a:xfrm>
            <a:off x="928370" y="3361532"/>
            <a:ext cx="7426960" cy="275034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1:notes"/>
          <p:cNvSpPr/>
          <p:nvPr>
            <p:ph idx="2" type="sldImg"/>
          </p:nvPr>
        </p:nvSpPr>
        <p:spPr>
          <a:xfrm>
            <a:off x="2546350" y="873125"/>
            <a:ext cx="4191000" cy="23574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:notes"/>
          <p:cNvSpPr txBox="1"/>
          <p:nvPr>
            <p:ph idx="1" type="body"/>
          </p:nvPr>
        </p:nvSpPr>
        <p:spPr>
          <a:xfrm>
            <a:off x="928370" y="3361532"/>
            <a:ext cx="7426960" cy="275034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2:notes"/>
          <p:cNvSpPr/>
          <p:nvPr>
            <p:ph idx="2" type="sldImg"/>
          </p:nvPr>
        </p:nvSpPr>
        <p:spPr>
          <a:xfrm>
            <a:off x="2546350" y="873125"/>
            <a:ext cx="4191000" cy="23574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e9c26c85c6_1_0:notes"/>
          <p:cNvSpPr txBox="1"/>
          <p:nvPr>
            <p:ph idx="1" type="body"/>
          </p:nvPr>
        </p:nvSpPr>
        <p:spPr>
          <a:xfrm>
            <a:off x="928370" y="3361532"/>
            <a:ext cx="7427100" cy="2750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g2e9c26c85c6_1_0:notes"/>
          <p:cNvSpPr/>
          <p:nvPr>
            <p:ph idx="2" type="sldImg"/>
          </p:nvPr>
        </p:nvSpPr>
        <p:spPr>
          <a:xfrm>
            <a:off x="2546350" y="873125"/>
            <a:ext cx="4191000" cy="2357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e9c26c85c6_1_27:notes"/>
          <p:cNvSpPr txBox="1"/>
          <p:nvPr>
            <p:ph idx="1" type="body"/>
          </p:nvPr>
        </p:nvSpPr>
        <p:spPr>
          <a:xfrm>
            <a:off x="928370" y="3361532"/>
            <a:ext cx="7427100" cy="2750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g2e9c26c85c6_1_27:notes"/>
          <p:cNvSpPr/>
          <p:nvPr>
            <p:ph idx="2" type="sldImg"/>
          </p:nvPr>
        </p:nvSpPr>
        <p:spPr>
          <a:xfrm>
            <a:off x="2546350" y="873125"/>
            <a:ext cx="4191000" cy="2357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e9c26c85c6_1_38:notes"/>
          <p:cNvSpPr txBox="1"/>
          <p:nvPr>
            <p:ph idx="1" type="body"/>
          </p:nvPr>
        </p:nvSpPr>
        <p:spPr>
          <a:xfrm>
            <a:off x="928370" y="3361532"/>
            <a:ext cx="7427100" cy="2750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g2e9c26c85c6_1_38:notes"/>
          <p:cNvSpPr/>
          <p:nvPr>
            <p:ph idx="2" type="sldImg"/>
          </p:nvPr>
        </p:nvSpPr>
        <p:spPr>
          <a:xfrm>
            <a:off x="2546350" y="873125"/>
            <a:ext cx="4191000" cy="2357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:notes"/>
          <p:cNvSpPr txBox="1"/>
          <p:nvPr>
            <p:ph idx="1" type="body"/>
          </p:nvPr>
        </p:nvSpPr>
        <p:spPr>
          <a:xfrm>
            <a:off x="928370" y="3361532"/>
            <a:ext cx="7426960" cy="275034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4:notes"/>
          <p:cNvSpPr/>
          <p:nvPr>
            <p:ph idx="2" type="sldImg"/>
          </p:nvPr>
        </p:nvSpPr>
        <p:spPr>
          <a:xfrm>
            <a:off x="2546350" y="873125"/>
            <a:ext cx="4191000" cy="23574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/>
          <p:nvPr>
            <p:ph idx="1" type="body"/>
          </p:nvPr>
        </p:nvSpPr>
        <p:spPr>
          <a:xfrm>
            <a:off x="928370" y="3361532"/>
            <a:ext cx="7426960" cy="275034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5:notes"/>
          <p:cNvSpPr/>
          <p:nvPr>
            <p:ph idx="2" type="sldImg"/>
          </p:nvPr>
        </p:nvSpPr>
        <p:spPr>
          <a:xfrm>
            <a:off x="2546350" y="873125"/>
            <a:ext cx="4191000" cy="23574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:notes"/>
          <p:cNvSpPr txBox="1"/>
          <p:nvPr>
            <p:ph idx="1" type="body"/>
          </p:nvPr>
        </p:nvSpPr>
        <p:spPr>
          <a:xfrm>
            <a:off x="928370" y="3361532"/>
            <a:ext cx="7426960" cy="2750343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6:notes"/>
          <p:cNvSpPr/>
          <p:nvPr>
            <p:ph idx="2" type="sldImg"/>
          </p:nvPr>
        </p:nvSpPr>
        <p:spPr>
          <a:xfrm>
            <a:off x="2546350" y="873125"/>
            <a:ext cx="4191000" cy="23574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"/>
          <p:cNvSpPr txBox="1"/>
          <p:nvPr>
            <p:ph type="title"/>
          </p:nvPr>
        </p:nvSpPr>
        <p:spPr>
          <a:xfrm>
            <a:off x="394715" y="452374"/>
            <a:ext cx="11402568" cy="6356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000">
                <a:solidFill>
                  <a:srgbClr val="3C393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8"/>
          <p:cNvSpPr txBox="1"/>
          <p:nvPr>
            <p:ph idx="1" type="body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8"/>
          <p:cNvSpPr txBox="1"/>
          <p:nvPr>
            <p:ph idx="11" type="ft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8"/>
          <p:cNvSpPr txBox="1"/>
          <p:nvPr>
            <p:ph idx="10" type="dt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8"/>
          <p:cNvSpPr txBox="1"/>
          <p:nvPr>
            <p:ph idx="12" type="sldNum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b="0" i="0" sz="1800" u="none" cap="none" strike="noStrik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"/>
          <p:cNvSpPr txBox="1"/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9"/>
          <p:cNvSpPr txBox="1"/>
          <p:nvPr>
            <p:ph idx="1" type="subTitle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9"/>
          <p:cNvSpPr txBox="1"/>
          <p:nvPr>
            <p:ph idx="11" type="ft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9"/>
          <p:cNvSpPr txBox="1"/>
          <p:nvPr>
            <p:ph idx="10" type="dt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9"/>
          <p:cNvSpPr txBox="1"/>
          <p:nvPr>
            <p:ph idx="12" type="sldNum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0"/>
          <p:cNvSpPr txBox="1"/>
          <p:nvPr>
            <p:ph type="title"/>
          </p:nvPr>
        </p:nvSpPr>
        <p:spPr>
          <a:xfrm>
            <a:off x="394715" y="452374"/>
            <a:ext cx="11402568" cy="6356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000">
                <a:solidFill>
                  <a:srgbClr val="3C393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0"/>
          <p:cNvSpPr txBox="1"/>
          <p:nvPr>
            <p:ph idx="1" type="body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0"/>
          <p:cNvSpPr txBox="1"/>
          <p:nvPr>
            <p:ph idx="2" type="body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0"/>
          <p:cNvSpPr txBox="1"/>
          <p:nvPr>
            <p:ph idx="11" type="ft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0"/>
          <p:cNvSpPr txBox="1"/>
          <p:nvPr>
            <p:ph idx="10" type="dt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0"/>
          <p:cNvSpPr txBox="1"/>
          <p:nvPr>
            <p:ph idx="12" type="sldNum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showMasterSp="0">
  <p:cSld name="Title Only">
    <p:bg>
      <p:bgPr>
        <a:solidFill>
          <a:schemeClr val="lt1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1"/>
          <p:cNvSpPr/>
          <p:nvPr/>
        </p:nvSpPr>
        <p:spPr>
          <a:xfrm>
            <a:off x="528827" y="838200"/>
            <a:ext cx="2833370" cy="0"/>
          </a:xfrm>
          <a:custGeom>
            <a:rect b="b" l="l" r="r" t="t"/>
            <a:pathLst>
              <a:path extrusionOk="0" h="120000" w="2833370">
                <a:moveTo>
                  <a:pt x="0" y="0"/>
                </a:moveTo>
                <a:lnTo>
                  <a:pt x="2833116" y="0"/>
                </a:lnTo>
              </a:path>
            </a:pathLst>
          </a:custGeom>
          <a:noFill/>
          <a:ln cap="flat" cmpd="sng" w="9525">
            <a:solidFill>
              <a:srgbClr val="006F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11"/>
          <p:cNvSpPr/>
          <p:nvPr/>
        </p:nvSpPr>
        <p:spPr>
          <a:xfrm>
            <a:off x="8830056" y="838200"/>
            <a:ext cx="2831465" cy="0"/>
          </a:xfrm>
          <a:custGeom>
            <a:rect b="b" l="l" r="r" t="t"/>
            <a:pathLst>
              <a:path extrusionOk="0" h="120000" w="2831465">
                <a:moveTo>
                  <a:pt x="0" y="0"/>
                </a:moveTo>
                <a:lnTo>
                  <a:pt x="2831465" y="0"/>
                </a:lnTo>
              </a:path>
            </a:pathLst>
          </a:custGeom>
          <a:noFill/>
          <a:ln cap="flat" cmpd="sng" w="9525">
            <a:solidFill>
              <a:srgbClr val="006F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" name="Google Shape;37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48116" y="1353311"/>
            <a:ext cx="3113531" cy="4757928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11"/>
          <p:cNvSpPr txBox="1"/>
          <p:nvPr>
            <p:ph type="title"/>
          </p:nvPr>
        </p:nvSpPr>
        <p:spPr>
          <a:xfrm>
            <a:off x="394715" y="452374"/>
            <a:ext cx="11402568" cy="6356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000">
                <a:solidFill>
                  <a:srgbClr val="3C393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1"/>
          <p:cNvSpPr txBox="1"/>
          <p:nvPr>
            <p:ph idx="11" type="ft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1"/>
          <p:cNvSpPr txBox="1"/>
          <p:nvPr>
            <p:ph idx="10" type="dt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11"/>
          <p:cNvSpPr txBox="1"/>
          <p:nvPr>
            <p:ph idx="12" type="sldNum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Blank">
    <p:bg>
      <p:bgPr>
        <a:solidFill>
          <a:schemeClr val="lt1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91886" y="1758141"/>
            <a:ext cx="9604070" cy="2464723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12"/>
          <p:cNvSpPr txBox="1"/>
          <p:nvPr>
            <p:ph idx="11" type="ft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12"/>
          <p:cNvSpPr txBox="1"/>
          <p:nvPr>
            <p:ph idx="10" type="dt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2"/>
          <p:cNvSpPr txBox="1"/>
          <p:nvPr>
            <p:ph idx="12" type="sldNum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/>
          <p:nvPr>
            <p:ph type="title"/>
          </p:nvPr>
        </p:nvSpPr>
        <p:spPr>
          <a:xfrm>
            <a:off x="394715" y="452374"/>
            <a:ext cx="11402568" cy="6356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000" u="none" cap="none" strike="noStrike">
                <a:solidFill>
                  <a:srgbClr val="3C393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7"/>
          <p:cNvSpPr txBox="1"/>
          <p:nvPr>
            <p:ph idx="1" type="body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7"/>
          <p:cNvSpPr txBox="1"/>
          <p:nvPr>
            <p:ph idx="11" type="ft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7"/>
          <p:cNvSpPr txBox="1"/>
          <p:nvPr>
            <p:ph idx="10" type="dt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7"/>
          <p:cNvSpPr txBox="1"/>
          <p:nvPr>
            <p:ph idx="12" type="sldNum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11.jpg"/><Relationship Id="rId10" Type="http://schemas.openxmlformats.org/officeDocument/2006/relationships/image" Target="../media/image16.png"/><Relationship Id="rId9" Type="http://schemas.openxmlformats.org/officeDocument/2006/relationships/image" Target="../media/image7.png"/><Relationship Id="rId5" Type="http://schemas.openxmlformats.org/officeDocument/2006/relationships/image" Target="../media/image4.jpg"/><Relationship Id="rId6" Type="http://schemas.openxmlformats.org/officeDocument/2006/relationships/image" Target="../media/image1.jpg"/><Relationship Id="rId7" Type="http://schemas.openxmlformats.org/officeDocument/2006/relationships/image" Target="../media/image6.jpg"/><Relationship Id="rId8" Type="http://schemas.openxmlformats.org/officeDocument/2006/relationships/image" Target="../media/image1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www.grandcosmopolitandubai.com/ru/%D0%9D%D0%BE%D0%BC%D0%B5%D1%80%D0%B0-%D0%BB%D1%8E%D0%BA%D1%81/family-room" TargetMode="External"/><Relationship Id="rId4" Type="http://schemas.openxmlformats.org/officeDocument/2006/relationships/image" Target="../media/image16.png"/><Relationship Id="rId5" Type="http://schemas.openxmlformats.org/officeDocument/2006/relationships/image" Target="../media/image2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www.grandcosmopolitandubai.com/ru/%D0%9D%D0%BE%D0%BC%D0%B5%D1%80%D0%B0-%D0%BB%D1%8E%D0%BA%D1%81/family-suites" TargetMode="External"/><Relationship Id="rId4" Type="http://schemas.openxmlformats.org/officeDocument/2006/relationships/image" Target="../media/image16.png"/><Relationship Id="rId5" Type="http://schemas.openxmlformats.org/officeDocument/2006/relationships/image" Target="../media/image2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Relationship Id="rId4" Type="http://schemas.openxmlformats.org/officeDocument/2006/relationships/image" Target="../media/image9.jpg"/><Relationship Id="rId9" Type="http://schemas.openxmlformats.org/officeDocument/2006/relationships/image" Target="../media/image21.jpg"/><Relationship Id="rId5" Type="http://schemas.openxmlformats.org/officeDocument/2006/relationships/image" Target="../media/image14.jpg"/><Relationship Id="rId6" Type="http://schemas.openxmlformats.org/officeDocument/2006/relationships/image" Target="../media/image10.jpg"/><Relationship Id="rId7" Type="http://schemas.openxmlformats.org/officeDocument/2006/relationships/image" Target="../media/image18.jpg"/><Relationship Id="rId8" Type="http://schemas.openxmlformats.org/officeDocument/2006/relationships/image" Target="../media/image2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jpg"/><Relationship Id="rId4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16.png"/><Relationship Id="rId6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"/>
          <p:cNvSpPr txBox="1"/>
          <p:nvPr>
            <p:ph type="title"/>
          </p:nvPr>
        </p:nvSpPr>
        <p:spPr>
          <a:xfrm>
            <a:off x="2373012" y="5105407"/>
            <a:ext cx="7445977" cy="13388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9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Отель который вы запомните, в городе который вы никогда не забудете</a:t>
            </a:r>
            <a:br>
              <a:rPr lang="ru-RU" sz="2900">
                <a:solidFill>
                  <a:srgbClr val="0070C0"/>
                </a:solidFill>
              </a:rPr>
            </a:br>
            <a:endParaRPr sz="2900">
              <a:solidFill>
                <a:srgbClr val="0070C0"/>
              </a:solidFill>
            </a:endParaRPr>
          </a:p>
        </p:txBody>
      </p:sp>
      <p:pic>
        <p:nvPicPr>
          <p:cNvPr id="52" name="Google Shape;52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73011" y="533400"/>
            <a:ext cx="7445978" cy="434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676400"/>
            <a:ext cx="11811000" cy="495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3314" y="1748163"/>
            <a:ext cx="589085" cy="78544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Mall of the Emirates - отзыв о Молл Эмиратов, Дубай, ОАЭ - Tripadvisor" id="59" name="Google Shape;59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36773" y="3882637"/>
            <a:ext cx="1050392" cy="69898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60" name="Google Shape;60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96821" y="4445360"/>
            <a:ext cx="914400" cy="69898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Dubai Metro: timings, fares, routes and stations | Time Out Dubai" id="61" name="Google Shape;61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892900" y="4135488"/>
            <a:ext cx="802832" cy="53522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Watch: The Dubai Mall announces name change on TikTok; UAE residents react  - News | Khaleej Times" id="62" name="Google Shape;62;p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520671" y="2641934"/>
            <a:ext cx="794369" cy="44708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10 Fun Things To Do At Kite Beach, Dubai" id="63" name="Google Shape;63;p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892900" y="2018424"/>
            <a:ext cx="1276854" cy="85400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64" name="Google Shape;64;p2"/>
          <p:cNvSpPr/>
          <p:nvPr/>
        </p:nvSpPr>
        <p:spPr>
          <a:xfrm>
            <a:off x="152400" y="384254"/>
            <a:ext cx="3505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8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Удивительное</a:t>
            </a:r>
            <a:r>
              <a:rPr b="1" i="0" lang="ru-RU" sz="1800" u="none" cap="none" strike="noStrik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местоположение </a:t>
            </a:r>
            <a:endParaRPr b="1" sz="180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152400" y="762000"/>
            <a:ext cx="11963400" cy="800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5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           </a:t>
            </a:r>
            <a:r>
              <a:rPr lang="ru-RU" sz="16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Отель расположен в Аль-Барша, в 100 метрах от станции метро,</a:t>
            </a:r>
            <a:endParaRPr sz="16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5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В 5-10 минутах ходьбы от торгового центра Mall of Emirates и в 15-20 минутах от всех туристических и развлекательных объектов. </a:t>
            </a:r>
            <a:endParaRPr sz="16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" name="Google Shape;66;p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594848" y="0"/>
            <a:ext cx="1597152" cy="931653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2"/>
          <p:cNvSpPr/>
          <p:nvPr/>
        </p:nvSpPr>
        <p:spPr>
          <a:xfrm>
            <a:off x="3505200" y="594159"/>
            <a:ext cx="6825672" cy="89083"/>
          </a:xfrm>
          <a:custGeom>
            <a:rect b="b" l="l" r="r" t="t"/>
            <a:pathLst>
              <a:path extrusionOk="0" h="120000" w="2737485">
                <a:moveTo>
                  <a:pt x="0" y="0"/>
                </a:moveTo>
                <a:lnTo>
                  <a:pt x="2737104" y="0"/>
                </a:lnTo>
              </a:path>
            </a:pathLst>
          </a:custGeom>
          <a:noFill/>
          <a:ln cap="flat" cmpd="sng" w="9525">
            <a:solidFill>
              <a:srgbClr val="006F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e9c26c85c6_1_0"/>
          <p:cNvSpPr txBox="1"/>
          <p:nvPr/>
        </p:nvSpPr>
        <p:spPr>
          <a:xfrm>
            <a:off x="1376400" y="5695983"/>
            <a:ext cx="3657600" cy="94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НОМЕР СУПЕРИОР</a:t>
            </a:r>
            <a:endParaRPr/>
          </a:p>
          <a:p>
            <a:pPr indent="0" lvl="0" marL="12700" marR="0" rtl="0" algn="ctr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41-45 кв. м Кровать Super King </a:t>
            </a:r>
            <a:endParaRPr sz="14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0" rtl="0" algn="ctr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size (200x200) </a:t>
            </a:r>
            <a:endParaRPr/>
          </a:p>
          <a:p>
            <a:pPr indent="0" lvl="0" marL="12700" marR="0" rtl="0" algn="ctr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или 2 кровати Queen size (140x200)</a:t>
            </a:r>
            <a:endParaRPr sz="14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g2e9c26c85c6_1_0"/>
          <p:cNvSpPr txBox="1"/>
          <p:nvPr/>
        </p:nvSpPr>
        <p:spPr>
          <a:xfrm>
            <a:off x="7407863" y="5708877"/>
            <a:ext cx="3429000" cy="9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НОМЕР ПРЕМИУМ-КЛАССА</a:t>
            </a:r>
            <a:b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46-49 кв. м Кровать Super King </a:t>
            </a:r>
            <a:endParaRPr sz="14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0" rtl="0" algn="ctr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size (200x200)  </a:t>
            </a:r>
            <a:br>
              <a:rPr lang="ru-RU"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или 2 кровати Queen size (140x200) </a:t>
            </a:r>
            <a:endParaRPr sz="14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g2e9c26c85c6_1_0"/>
          <p:cNvSpPr/>
          <p:nvPr/>
        </p:nvSpPr>
        <p:spPr>
          <a:xfrm>
            <a:off x="416250" y="931650"/>
            <a:ext cx="11359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8509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В отеле 228 очень просторных номеров и сьютов площадью от 41 до 190 кв. м. </a:t>
            </a:r>
            <a:endParaRPr sz="16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" name="Google Shape;75;g2e9c26c85c6_1_0"/>
          <p:cNvPicPr preferRelativeResize="0"/>
          <p:nvPr/>
        </p:nvPicPr>
        <p:blipFill rotWithShape="1">
          <a:blip r:embed="rId3">
            <a:alphaModFix/>
          </a:blip>
          <a:srcRect b="0" l="12923" r="5901" t="0"/>
          <a:stretch/>
        </p:blipFill>
        <p:spPr>
          <a:xfrm>
            <a:off x="317924" y="1416900"/>
            <a:ext cx="5774549" cy="400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g2e9c26c85c6_1_0"/>
          <p:cNvPicPr preferRelativeResize="0"/>
          <p:nvPr/>
        </p:nvPicPr>
        <p:blipFill rotWithShape="1">
          <a:blip r:embed="rId4">
            <a:alphaModFix/>
          </a:blip>
          <a:srcRect b="5267" l="0" r="25909" t="0"/>
          <a:stretch/>
        </p:blipFill>
        <p:spPr>
          <a:xfrm>
            <a:off x="6331163" y="1416900"/>
            <a:ext cx="5582417" cy="40034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g2e9c26c85c6_1_0"/>
          <p:cNvSpPr/>
          <p:nvPr/>
        </p:nvSpPr>
        <p:spPr>
          <a:xfrm>
            <a:off x="381000" y="384254"/>
            <a:ext cx="2286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5-звездочный отель</a:t>
            </a:r>
            <a:endParaRPr b="1"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" name="Google Shape;78;g2e9c26c85c6_1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94848" y="0"/>
            <a:ext cx="1597152" cy="931653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g2e9c26c85c6_1_0"/>
          <p:cNvSpPr/>
          <p:nvPr/>
        </p:nvSpPr>
        <p:spPr>
          <a:xfrm>
            <a:off x="2514600" y="609600"/>
            <a:ext cx="8048206" cy="175500"/>
          </a:xfrm>
          <a:custGeom>
            <a:rect b="b" l="l" r="r" t="t"/>
            <a:pathLst>
              <a:path extrusionOk="0" h="120000" w="2737485">
                <a:moveTo>
                  <a:pt x="0" y="0"/>
                </a:moveTo>
                <a:lnTo>
                  <a:pt x="2737104" y="0"/>
                </a:lnTo>
              </a:path>
            </a:pathLst>
          </a:custGeom>
          <a:noFill/>
          <a:ln cap="flat" cmpd="sng" w="9525">
            <a:solidFill>
              <a:srgbClr val="006F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e9c26c85c6_1_27"/>
          <p:cNvSpPr/>
          <p:nvPr/>
        </p:nvSpPr>
        <p:spPr>
          <a:xfrm>
            <a:off x="416250" y="931650"/>
            <a:ext cx="11359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100"/>
              <a:buNone/>
            </a:pPr>
            <a:r>
              <a:rPr lang="ru-RU" sz="1900">
                <a:solidFill>
                  <a:srgbClr val="0072BC"/>
                </a:solidFill>
                <a:highlight>
                  <a:srgbClr val="FFFFFF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Семейный номер</a:t>
            </a:r>
            <a:r>
              <a:rPr lang="ru-RU" sz="16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 50 кв.м. предназначен для семьи из 3 или 4 человек</a:t>
            </a:r>
            <a:r>
              <a:rPr lang="ru-RU" sz="16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g2e9c26c85c6_1_27"/>
          <p:cNvSpPr/>
          <p:nvPr/>
        </p:nvSpPr>
        <p:spPr>
          <a:xfrm>
            <a:off x="381000" y="384254"/>
            <a:ext cx="2286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5-звездочный отель</a:t>
            </a:r>
            <a:endParaRPr b="1"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" name="Google Shape;86;g2e9c26c85c6_1_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94848" y="0"/>
            <a:ext cx="1597152" cy="931653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g2e9c26c85c6_1_27"/>
          <p:cNvSpPr/>
          <p:nvPr/>
        </p:nvSpPr>
        <p:spPr>
          <a:xfrm>
            <a:off x="2514600" y="609600"/>
            <a:ext cx="8048206" cy="175500"/>
          </a:xfrm>
          <a:custGeom>
            <a:rect b="b" l="l" r="r" t="t"/>
            <a:pathLst>
              <a:path extrusionOk="0" h="120000" w="2737485">
                <a:moveTo>
                  <a:pt x="0" y="0"/>
                </a:moveTo>
                <a:lnTo>
                  <a:pt x="2737104" y="0"/>
                </a:lnTo>
              </a:path>
            </a:pathLst>
          </a:custGeom>
          <a:noFill/>
          <a:ln cap="flat" cmpd="sng" w="9525">
            <a:solidFill>
              <a:srgbClr val="006F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" name="Google Shape;88;g2e9c26c85c6_1_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97263" y="1416900"/>
            <a:ext cx="8197471" cy="5460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e9c26c85c6_1_38"/>
          <p:cNvSpPr/>
          <p:nvPr/>
        </p:nvSpPr>
        <p:spPr>
          <a:xfrm>
            <a:off x="416250" y="842600"/>
            <a:ext cx="11359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8509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>
                <a:solidFill>
                  <a:srgbClr val="006FC0"/>
                </a:solidFill>
                <a:highlight>
                  <a:srgbClr val="FFFFFF"/>
                </a:highlight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Большой Семейный Номер</a:t>
            </a:r>
            <a:r>
              <a:rPr lang="ru-RU" sz="1600">
                <a:solidFill>
                  <a:srgbClr val="006FC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63 до 70 кв. м рассчитан на семью из 4 или 5 человек</a:t>
            </a:r>
            <a:endParaRPr sz="1600">
              <a:solidFill>
                <a:srgbClr val="006FC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8509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g2e9c26c85c6_1_38"/>
          <p:cNvSpPr/>
          <p:nvPr/>
        </p:nvSpPr>
        <p:spPr>
          <a:xfrm>
            <a:off x="381000" y="384254"/>
            <a:ext cx="2286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5-звездочный отель</a:t>
            </a:r>
            <a:endParaRPr b="1"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" name="Google Shape;95;g2e9c26c85c6_1_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94848" y="0"/>
            <a:ext cx="1597152" cy="931653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g2e9c26c85c6_1_38"/>
          <p:cNvSpPr/>
          <p:nvPr/>
        </p:nvSpPr>
        <p:spPr>
          <a:xfrm>
            <a:off x="2514600" y="609600"/>
            <a:ext cx="8048206" cy="175500"/>
          </a:xfrm>
          <a:custGeom>
            <a:rect b="b" l="l" r="r" t="t"/>
            <a:pathLst>
              <a:path extrusionOk="0" h="120000" w="2737485">
                <a:moveTo>
                  <a:pt x="0" y="0"/>
                </a:moveTo>
                <a:lnTo>
                  <a:pt x="2737104" y="0"/>
                </a:lnTo>
              </a:path>
            </a:pathLst>
          </a:custGeom>
          <a:noFill/>
          <a:ln cap="flat" cmpd="sng" w="9525">
            <a:solidFill>
              <a:srgbClr val="006F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" name="Google Shape;97;g2e9c26c85c6_1_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2625" y="1270350"/>
            <a:ext cx="9946759" cy="5587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"/>
          <p:cNvSpPr txBox="1"/>
          <p:nvPr/>
        </p:nvSpPr>
        <p:spPr>
          <a:xfrm>
            <a:off x="171897" y="5683211"/>
            <a:ext cx="2954154" cy="2590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             </a:t>
            </a:r>
            <a:endParaRPr sz="14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94848" y="0"/>
            <a:ext cx="1597152" cy="931653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4"/>
          <p:cNvSpPr/>
          <p:nvPr/>
        </p:nvSpPr>
        <p:spPr>
          <a:xfrm>
            <a:off x="565030" y="609600"/>
            <a:ext cx="9994443" cy="45719"/>
          </a:xfrm>
          <a:custGeom>
            <a:rect b="b" l="l" r="r" t="t"/>
            <a:pathLst>
              <a:path extrusionOk="0" h="120000" w="2737485">
                <a:moveTo>
                  <a:pt x="0" y="0"/>
                </a:moveTo>
                <a:lnTo>
                  <a:pt x="2737104" y="0"/>
                </a:lnTo>
              </a:path>
            </a:pathLst>
          </a:custGeom>
          <a:noFill/>
          <a:ln cap="flat" cmpd="sng" w="9525">
            <a:solidFill>
              <a:srgbClr val="006F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" name="Google Shape;105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5030" y="2119983"/>
            <a:ext cx="3600000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5030" y="4428226"/>
            <a:ext cx="3600000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36494" y="2115670"/>
            <a:ext cx="3600000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36494" y="4415526"/>
            <a:ext cx="3600000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295250" y="2132909"/>
            <a:ext cx="3600000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321115" y="4419600"/>
            <a:ext cx="3600000" cy="21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"/>
          <p:cNvSpPr txBox="1"/>
          <p:nvPr/>
        </p:nvSpPr>
        <p:spPr>
          <a:xfrm>
            <a:off x="6324600" y="1238113"/>
            <a:ext cx="5638801" cy="40684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157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484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484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78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Регулярный бесплатный трансфер на автобусе класса люкс</a:t>
            </a:r>
            <a:endParaRPr b="1" sz="16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78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Кайт-Бич </a:t>
            </a:r>
            <a:r>
              <a:rPr lang="ru-RU" sz="16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в 6 км от отеля (15 минут езды)</a:t>
            </a:r>
            <a:endParaRPr/>
          </a:p>
          <a:p>
            <a:pPr indent="0" lvl="0" marL="12700" marR="0" rtl="0" algn="l">
              <a:lnSpc>
                <a:spcPct val="100000"/>
              </a:lnSpc>
              <a:spcBef>
                <a:spcPts val="78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Торговый центр Mall of Emirates </a:t>
            </a:r>
            <a:r>
              <a:rPr lang="ru-RU" sz="16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в 1 км от отеля (5 минут езды)</a:t>
            </a:r>
            <a:endParaRPr/>
          </a:p>
          <a:p>
            <a:pPr indent="0" lvl="0" marL="12700" marR="0" rtl="0" algn="l">
              <a:lnSpc>
                <a:spcPct val="100000"/>
              </a:lnSpc>
              <a:spcBef>
                <a:spcPts val="78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78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78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Регулярный бесплатный автобус (не автобус отеля)</a:t>
            </a:r>
            <a:endParaRPr/>
          </a:p>
          <a:p>
            <a:pPr indent="0" lvl="0" marL="12700" marR="0" rtl="0" algn="l">
              <a:lnSpc>
                <a:spcPct val="100000"/>
              </a:lnSpc>
              <a:spcBef>
                <a:spcPts val="78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The Walk at JBR</a:t>
            </a:r>
            <a:endParaRPr/>
          </a:p>
          <a:p>
            <a:pPr indent="0" lvl="0" marL="12700" marR="0" rtl="0" algn="l">
              <a:lnSpc>
                <a:spcPct val="100000"/>
              </a:lnSpc>
              <a:spcBef>
                <a:spcPts val="78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Торговый центр Outlet Mall</a:t>
            </a:r>
            <a:endParaRPr/>
          </a:p>
          <a:p>
            <a:pPr indent="0" lvl="0" marL="12700" marR="0" rtl="0" algn="l">
              <a:lnSpc>
                <a:spcPct val="100000"/>
              </a:lnSpc>
              <a:spcBef>
                <a:spcPts val="78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Outlet Village</a:t>
            </a:r>
            <a:endParaRPr b="1" sz="16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5"/>
          <p:cNvSpPr/>
          <p:nvPr/>
        </p:nvSpPr>
        <p:spPr>
          <a:xfrm>
            <a:off x="2895600" y="6248400"/>
            <a:ext cx="990981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" name="Google Shape;117;p5"/>
          <p:cNvPicPr preferRelativeResize="0"/>
          <p:nvPr/>
        </p:nvPicPr>
        <p:blipFill rotWithShape="1">
          <a:blip r:embed="rId3">
            <a:alphaModFix/>
          </a:blip>
          <a:srcRect b="12579" l="0" r="0" t="9485"/>
          <a:stretch/>
        </p:blipFill>
        <p:spPr>
          <a:xfrm>
            <a:off x="477805" y="1079447"/>
            <a:ext cx="4835589" cy="5024817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5"/>
          <p:cNvSpPr/>
          <p:nvPr/>
        </p:nvSpPr>
        <p:spPr>
          <a:xfrm>
            <a:off x="457200" y="384254"/>
            <a:ext cx="39624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Бесплатный трансфер класса люкс </a:t>
            </a:r>
            <a:endParaRPr b="1"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Google Shape;119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94848" y="0"/>
            <a:ext cx="1597152" cy="931653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5"/>
          <p:cNvSpPr/>
          <p:nvPr/>
        </p:nvSpPr>
        <p:spPr>
          <a:xfrm>
            <a:off x="4343400" y="609600"/>
            <a:ext cx="6172200" cy="45719"/>
          </a:xfrm>
          <a:custGeom>
            <a:rect b="b" l="l" r="r" t="t"/>
            <a:pathLst>
              <a:path extrusionOk="0" h="120000" w="2737485">
                <a:moveTo>
                  <a:pt x="0" y="0"/>
                </a:moveTo>
                <a:lnTo>
                  <a:pt x="2737104" y="0"/>
                </a:lnTo>
              </a:path>
            </a:pathLst>
          </a:custGeom>
          <a:noFill/>
          <a:ln cap="flat" cmpd="sng" w="9525">
            <a:solidFill>
              <a:srgbClr val="006F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"/>
          <p:cNvSpPr txBox="1"/>
          <p:nvPr>
            <p:ph type="ctrTitle"/>
          </p:nvPr>
        </p:nvSpPr>
        <p:spPr>
          <a:xfrm>
            <a:off x="762000" y="228600"/>
            <a:ext cx="105918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>
                <a:solidFill>
                  <a:srgbClr val="006F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3000">
                <a:solidFill>
                  <a:srgbClr val="006F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 основных моментов, которые необходимо запомнить </a:t>
            </a:r>
            <a:endParaRPr sz="3000">
              <a:solidFill>
                <a:srgbClr val="006F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6" name="Google Shape;126;p6"/>
          <p:cNvSpPr/>
          <p:nvPr/>
        </p:nvSpPr>
        <p:spPr>
          <a:xfrm>
            <a:off x="4876800" y="918874"/>
            <a:ext cx="7010400" cy="57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Удивительное местоположение </a:t>
            </a:r>
            <a:endParaRPr/>
          </a:p>
          <a:p>
            <a:pPr indent="0" lvl="0" marL="0" marR="0" rtl="0" algn="l">
              <a:spcBef>
                <a:spcPts val="5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Расположен в Аль-Барша, рядом со станцией метро, в </a:t>
            </a:r>
            <a:r>
              <a:rPr lang="ru-RU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5-10 </a:t>
            </a:r>
            <a:r>
              <a:rPr lang="ru-RU" sz="14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минутах ходьбы от торгового центра Mall Emirates и в 15-20 минутах от всех туристических и развлекательных центров. </a:t>
            </a:r>
            <a:endParaRPr/>
          </a:p>
          <a:p>
            <a:pPr indent="0" lvl="0" marL="0" marR="0" rtl="0" algn="l">
              <a:spcBef>
                <a:spcPts val="5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5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5-звездочный отель с очень просторными номерами и сьютами</a:t>
            </a:r>
            <a:endParaRPr b="1" sz="140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5750" lvl="0" marL="285750" marR="0" rtl="0" algn="l">
              <a:spcBef>
                <a:spcPts val="5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Char char="•"/>
            </a:pPr>
            <a:r>
              <a:rPr lang="ru-RU" sz="14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Отель категории 5*, открытие которого состоялось в середине 2020 года. </a:t>
            </a:r>
            <a:endParaRPr sz="140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Char char="•"/>
            </a:pPr>
            <a:r>
              <a:rPr lang="ru-RU" sz="14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228 роскошных номеров и люксов предлагают одну из самых просторных площадей в городском отеле. Площадь самого маленького номера составляет 41 кв. 228 роскошных номеров и люксов предлагают одну из самых просторных площадей в городском отеле. Площадь самого маленького номера составляет 41 кв.м.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Char char="•"/>
            </a:pPr>
            <a:r>
              <a:rPr lang="ru-RU" sz="14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Отличные условия для индивидуальных гостей, пар и семей, приехавших на отдых.</a:t>
            </a:r>
            <a:endParaRPr sz="140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968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140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5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Бесплатный автобус-шаттл класса люкс</a:t>
            </a:r>
            <a:endParaRPr b="1" sz="140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5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Регулярный бесплатный трансфер на автобусе до пляжа Kite Beach (около 15 минут) и до торгового центра Mall Emirates.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Отзывы и репутация </a:t>
            </a:r>
            <a:endParaRPr b="1" sz="140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Отель имеет рейтинг 9.1 на сайте Booking.Com и входит в число 12 лучших 5-звездочных отелей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городе. (8</a:t>
            </a:r>
            <a:r>
              <a:rPr lang="ru-RU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r>
              <a:rPr lang="ru-RU" sz="14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00+ отзывов).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сайте Trip Advisor он имеет оценку 5/5, а на сайте Holiday Check - 5,7/6.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Команда</a:t>
            </a:r>
            <a:endParaRPr b="1" sz="140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Команда отеля многонациональна, приехала из 22 разных стран и говорит более чем на 30 языках, включая русский язык.</a:t>
            </a:r>
            <a:endParaRPr sz="140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7" name="Google Shape;12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1371600"/>
            <a:ext cx="4400682" cy="4400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4800" y="1243641"/>
            <a:ext cx="4400682" cy="4881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43200" y="1871471"/>
            <a:ext cx="1524000" cy="8889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00,000 Russia official state symbol Vector Images | Depositphotos" id="130" name="Google Shape;130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70300" y="6267875"/>
            <a:ext cx="609600" cy="3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6"/>
          <p:cNvSpPr/>
          <p:nvPr/>
        </p:nvSpPr>
        <p:spPr>
          <a:xfrm flipH="1" rot="10800000">
            <a:off x="304800" y="474264"/>
            <a:ext cx="11606936" cy="216000"/>
          </a:xfrm>
          <a:custGeom>
            <a:rect b="b" l="l" r="r" t="t"/>
            <a:pathLst>
              <a:path extrusionOk="0" h="120000" w="2737485">
                <a:moveTo>
                  <a:pt x="0" y="0"/>
                </a:moveTo>
                <a:lnTo>
                  <a:pt x="2737104" y="0"/>
                </a:lnTo>
              </a:path>
            </a:pathLst>
          </a:custGeom>
          <a:noFill/>
          <a:ln cap="flat" cmpd="sng" w="9525">
            <a:solidFill>
              <a:srgbClr val="006F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2023-09-15T11:37:37Z</dcterms:created>
  <dc:creator>Andrew Cheng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2022-05-06T00:00:00Z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2023-09-15T00:00:00Z</vt:filetime>
  </property>
</Properties>
</file>